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4" r:id="rId6"/>
    <p:sldId id="258" r:id="rId7"/>
    <p:sldId id="260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3" autoAdjust="0"/>
    <p:restoredTop sz="67794" autoAdjust="0"/>
  </p:normalViewPr>
  <p:slideViewPr>
    <p:cSldViewPr>
      <p:cViewPr varScale="1">
        <p:scale>
          <a:sx n="49" d="100"/>
          <a:sy n="49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D81C-5A1E-4FBC-9360-FB2E91A3B474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2138-44E3-4B6E-9FDD-A1EE76406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lt.multycourse.com.ua/ru/glossary/16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сьогодні актуальним</a:t>
            </a:r>
            <a:r>
              <a:rPr lang="uk-UA" baseline="0" dirty="0" smtClean="0"/>
              <a:t> є розгляд питання про здійснення заходів щодо запобігання насильницьким діям та </a:t>
            </a:r>
            <a:r>
              <a:rPr lang="uk-UA" baseline="0" dirty="0" err="1" smtClean="0"/>
              <a:t>булінгу</a:t>
            </a:r>
            <a:r>
              <a:rPr lang="uk-UA" baseline="0" dirty="0" smtClean="0"/>
              <a:t> у школі.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 </a:t>
            </a:r>
            <a:r>
              <a:rPr lang="uk-UA" dirty="0" smtClean="0"/>
              <a:t>даними дослідження ЮНІСЕФ </a:t>
            </a:r>
            <a:r>
              <a:rPr lang="uk-UA" dirty="0" smtClean="0"/>
              <a:t>з </a:t>
            </a:r>
            <a:r>
              <a:rPr lang="uk-UA" dirty="0" smtClean="0"/>
              <a:t>проблемою </a:t>
            </a:r>
            <a:r>
              <a:rPr lang="uk-UA" dirty="0" err="1" smtClean="0"/>
              <a:t>булінгу</a:t>
            </a:r>
            <a:r>
              <a:rPr lang="uk-UA" dirty="0" smtClean="0"/>
              <a:t> в Україні протягом останніх трьох місяців стикалися 67% опитаних віком від 11 до 17 років. Майже чверть самі стали жертвами </a:t>
            </a:r>
            <a:r>
              <a:rPr lang="uk-UA" dirty="0" err="1" smtClean="0"/>
              <a:t>булінгу</a:t>
            </a:r>
            <a:r>
              <a:rPr lang="uk-UA" dirty="0" smtClean="0"/>
              <a:t>, при цьому майже половина з них нікому не розповідали про ці випадки. </a:t>
            </a:r>
          </a:p>
          <a:p>
            <a:pPr algn="just"/>
            <a:r>
              <a:rPr lang="uk-UA" dirty="0" smtClean="0"/>
              <a:t>Нормативна база представлена на 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6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вирішальна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роль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боротьбі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належить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учителям, психологам,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педагогам.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впоратися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проблемою вони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підтримки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батьків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2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Вичерпна інформація щодо організації цієї роботи надана в </a:t>
            </a:r>
            <a:r>
              <a:rPr lang="uk-UA" dirty="0" smtClean="0"/>
              <a:t>д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одатку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листа Міністерства освіти і науки України від 07.08.2018 №1/9-486 під назвою «Інформаційні матеріали про деякі питання  організації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закладах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освіти виховної роботи щодо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безпек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благополуччя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Нагадаю, що 2 жовтня, Верховна Рада ухвалила законопроект, спрямований на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навчальних закладах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закону пропонує доповнити Кодекс України про адміністративні правопорушення новою статтею, яка встановлює відповідальність за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також його приховування працівниками навчальних закладів. </a:t>
            </a:r>
            <a:endParaRPr lang="ru-RU" dirty="0" smtClean="0">
              <a:effectLst/>
            </a:endParaRP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4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Ухвалений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законопроект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потенційний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штрафу - до 200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неоподатковуваних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мінімумів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закону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освіту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з'явиться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 eaLnBrk="1" latinLnBrk="0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протидію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відповідатимуть керівники освітніх закладів. Вони повинні будуть затвердити і оприлюднити план заходів для боротьби з цим явищем і розглядати заяви від учнів та їхніх батьків про випадки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булінгу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Здебільшого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Булінґ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свідомого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жорстокого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агресивної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поведінки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заподіяти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викликати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тривогу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середовище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rtl="0" eaLnBrk="1" latinLnBrk="0" hangingPunct="1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Прикметною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булінґу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довготривале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відторгнення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оточенням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1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набирає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обертів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кібербулінґ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реєструються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мережах,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спілкуватися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ображаючи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поширювати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плітки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зроблені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роздягальнях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вбиральнях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uk-UA" dirty="0" smtClean="0"/>
              <a:t>На сайті МОНУ розміщено матеріали з усіх напрямків для врахування у практичній роботі: це й освітні програми, й посібники, результати досліджень, он-лайн-курси, відеоматеріали тощо.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0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Актуальним залишається алгоритм співпраці стосовно виявлення фактів жорстокого поводження з дітьми.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9D9C7-68FD-4392-A9BD-9C1710F3B0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Рекомендації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зазначені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наступному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02138-44E3-4B6E-9FDD-A1EE764060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show/2145-19/page3?text=%EF%F0%E0%E2%E0#w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El_Post\NEW\media\image1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Щодо захисту прав дітей, запобігання різним формам насильства та протидії </a:t>
            </a:r>
            <a:r>
              <a:rPr lang="uk-UA" sz="3200" b="1" dirty="0" err="1"/>
              <a:t>булінгу</a:t>
            </a:r>
            <a:r>
              <a:rPr lang="uk-UA" sz="3200" b="1" dirty="0"/>
              <a:t>.</a:t>
            </a:r>
            <a:endParaRPr lang="ru-RU" sz="3200" b="1" dirty="0"/>
          </a:p>
        </p:txBody>
      </p:sp>
      <p:pic>
        <p:nvPicPr>
          <p:cNvPr id="102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57606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0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2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Конвенція про права дитини</a:t>
            </a:r>
          </a:p>
          <a:p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охорону</a:t>
            </a:r>
            <a:r>
              <a:rPr lang="ru-RU" b="1" dirty="0"/>
              <a:t> </a:t>
            </a:r>
            <a:r>
              <a:rPr lang="ru-RU" b="1" dirty="0" err="1"/>
              <a:t>дитинства</a:t>
            </a:r>
            <a:r>
              <a:rPr lang="ru-RU" b="1" dirty="0"/>
              <a:t>»</a:t>
            </a:r>
          </a:p>
          <a:p>
            <a:r>
              <a:rPr lang="uk-UA" b="1" dirty="0" smtClean="0"/>
              <a:t>Закон </a:t>
            </a:r>
            <a:r>
              <a:rPr lang="uk-UA" b="1" dirty="0"/>
              <a:t>України  «Про освіту» </a:t>
            </a:r>
          </a:p>
          <a:p>
            <a:pPr algn="just"/>
            <a:r>
              <a:rPr lang="uk-UA" b="1" dirty="0" smtClean="0"/>
              <a:t>Постанова </a:t>
            </a:r>
            <a:r>
              <a:rPr lang="uk-UA" b="1" dirty="0"/>
              <a:t>Кабінету Міністрів України </a:t>
            </a:r>
            <a:r>
              <a:rPr lang="ru-RU" b="1" dirty="0" err="1"/>
              <a:t>від</a:t>
            </a:r>
            <a:r>
              <a:rPr lang="ru-RU" b="1" dirty="0"/>
              <a:t> 30 </a:t>
            </a:r>
            <a:r>
              <a:rPr lang="ru-RU" b="1" dirty="0" err="1"/>
              <a:t>травня</a:t>
            </a:r>
            <a:r>
              <a:rPr lang="ru-RU" b="1" dirty="0"/>
              <a:t> 2018 р. № 453 «Про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“</a:t>
            </a:r>
            <a:r>
              <a:rPr lang="ru-RU" b="1" dirty="0" err="1"/>
              <a:t>Національний</a:t>
            </a:r>
            <a:r>
              <a:rPr lang="ru-RU" b="1" dirty="0"/>
              <a:t> план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Конвенції</a:t>
            </a:r>
            <a:r>
              <a:rPr lang="ru-RU" b="1" dirty="0"/>
              <a:t> ООН про права </a:t>
            </a:r>
            <a:r>
              <a:rPr lang="ru-RU" b="1" dirty="0" err="1"/>
              <a:t>дитини</a:t>
            </a:r>
            <a:r>
              <a:rPr lang="ru-RU" b="1" dirty="0"/>
              <a:t>” на </a:t>
            </a:r>
            <a:r>
              <a:rPr lang="ru-RU" b="1" dirty="0" err="1"/>
              <a:t>період</a:t>
            </a:r>
            <a:r>
              <a:rPr lang="ru-RU" b="1" dirty="0"/>
              <a:t> до 2021 року»</a:t>
            </a:r>
          </a:p>
          <a:p>
            <a:pPr algn="just"/>
            <a:r>
              <a:rPr lang="uk-UA" b="1" dirty="0" smtClean="0"/>
              <a:t>Лист </a:t>
            </a:r>
            <a:r>
              <a:rPr lang="uk-UA" b="1" dirty="0"/>
              <a:t>Міністерства освіти і науки України від 07.08.2018 №1/9-486 «Про деякі питання організації в закладах освіти виховної роботи щодо безпеки й благополуччя дитини у 2018/2019 навчальному році»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Харківська область уходить до п’ятірки областей, звідки надійшла найбільша кількість звернень на гарячу лінію.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88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3240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>
                <a:solidFill>
                  <a:srgbClr val="FF0000"/>
                </a:solidFill>
              </a:rPr>
              <a:t>Здобувачі освіти мають право на:</a:t>
            </a:r>
          </a:p>
          <a:p>
            <a:pPr fontAlgn="base"/>
            <a:endParaRPr lang="ru-RU" sz="28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800" b="1" dirty="0" err="1" smtClean="0"/>
              <a:t>повагу</a:t>
            </a:r>
            <a:r>
              <a:rPr lang="ru-RU" sz="2800" b="1" dirty="0" smtClean="0"/>
              <a:t> </a:t>
            </a:r>
            <a:r>
              <a:rPr lang="ru-RU" sz="2800" b="1" dirty="0" err="1"/>
              <a:t>людської</a:t>
            </a:r>
            <a:r>
              <a:rPr lang="ru-RU" sz="2800" b="1" dirty="0"/>
              <a:t> </a:t>
            </a:r>
            <a:r>
              <a:rPr lang="ru-RU" sz="2800" b="1" dirty="0" err="1"/>
              <a:t>гідності</a:t>
            </a:r>
            <a:r>
              <a:rPr lang="ru-RU" sz="2800" b="1" dirty="0"/>
              <a:t>;</a:t>
            </a:r>
          </a:p>
          <a:p>
            <a:pPr fontAlgn="base"/>
            <a:endParaRPr lang="ru-RU" sz="2800" b="1" dirty="0" smtClean="0"/>
          </a:p>
          <a:p>
            <a:pPr fontAlgn="base"/>
            <a:r>
              <a:rPr lang="ru-RU" sz="2800" b="1" dirty="0" err="1" smtClean="0"/>
              <a:t>захист</a:t>
            </a:r>
            <a:r>
              <a:rPr lang="ru-RU" sz="2800" b="1" dirty="0" smtClean="0"/>
              <a:t> …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/>
              <a:t>приниження</a:t>
            </a:r>
            <a:r>
              <a:rPr lang="ru-RU" sz="2800" b="1" dirty="0"/>
              <a:t> </a:t>
            </a:r>
            <a:r>
              <a:rPr lang="ru-RU" sz="2800" b="1" dirty="0" err="1"/>
              <a:t>честі</a:t>
            </a:r>
            <a:r>
              <a:rPr lang="ru-RU" sz="2800" b="1" dirty="0"/>
              <a:t> та </a:t>
            </a:r>
            <a:r>
              <a:rPr lang="ru-RU" sz="2800" b="1" dirty="0" err="1"/>
              <a:t>гідності</a:t>
            </a:r>
            <a:r>
              <a:rPr lang="ru-RU" sz="2800" b="1" dirty="0"/>
              <a:t>, будь-</a:t>
            </a:r>
            <a:r>
              <a:rPr lang="ru-RU" sz="2800" b="1" dirty="0" err="1"/>
              <a:t>яких</a:t>
            </a:r>
            <a:r>
              <a:rPr lang="ru-RU" sz="2800" b="1" dirty="0"/>
              <a:t> форм </a:t>
            </a:r>
            <a:r>
              <a:rPr lang="ru-RU" sz="2800" b="1" dirty="0" err="1"/>
              <a:t>насильства</a:t>
            </a:r>
            <a:r>
              <a:rPr lang="ru-RU" sz="2800" b="1" dirty="0"/>
              <a:t> та </a:t>
            </a:r>
            <a:r>
              <a:rPr lang="ru-RU" sz="2800" b="1" dirty="0" err="1"/>
              <a:t>експлуатації</a:t>
            </a:r>
            <a:r>
              <a:rPr lang="ru-RU" sz="2800" b="1" dirty="0"/>
              <a:t>, </a:t>
            </a:r>
            <a:r>
              <a:rPr lang="ru-RU" sz="2800" b="1" dirty="0" err="1"/>
              <a:t>дискримінації</a:t>
            </a:r>
            <a:r>
              <a:rPr lang="ru-RU" sz="2800" b="1" dirty="0"/>
              <a:t> за будь-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 smtClean="0"/>
              <a:t>ознакою</a:t>
            </a:r>
            <a:endParaRPr lang="ru-RU" sz="2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473574" y="120948"/>
            <a:ext cx="45629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1" dirty="0" err="1">
                <a:solidFill>
                  <a:srgbClr val="FF0000"/>
                </a:solidFill>
              </a:rPr>
              <a:t>Стаття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53.</a:t>
            </a:r>
            <a:r>
              <a:rPr lang="ru-RU" sz="3200" b="1" i="1" dirty="0">
                <a:solidFill>
                  <a:srgbClr val="FF0000"/>
                </a:solidFill>
              </a:rPr>
              <a:t> 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3200" b="1" i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ru-RU" sz="3200" b="1" u="sng" dirty="0">
                <a:solidFill>
                  <a:schemeClr val="bg1"/>
                </a:solidFill>
                <a:hlinkClick r:id="rId3"/>
              </a:rPr>
              <a:t>Права</a:t>
            </a:r>
            <a:r>
              <a:rPr lang="ru-RU" sz="3200" b="1" u="sng" dirty="0">
                <a:solidFill>
                  <a:schemeClr val="bg1"/>
                </a:solidFill>
              </a:rPr>
              <a:t> та </a:t>
            </a:r>
            <a:r>
              <a:rPr lang="ru-RU" sz="3200" b="1" u="sng" dirty="0" err="1">
                <a:solidFill>
                  <a:schemeClr val="bg1"/>
                </a:solidFill>
              </a:rPr>
              <a:t>обов’язки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</a:rPr>
              <a:t>здобувачів</a:t>
            </a:r>
            <a:r>
              <a:rPr lang="ru-RU" sz="3200" b="1" u="sng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</a:rPr>
              <a:t>освіти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право на навчанн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00" y="2708920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2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El_Post\NEW\media\image1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358472"/>
            <a:ext cx="6019006" cy="72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2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1"/>
            <a:ext cx="4716016" cy="3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24"/>
            <a:ext cx="4427984" cy="34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716016" cy="33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427984" cy="33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2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ціональна лінія статистика-03.08.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1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115616"/>
            <a:ext cx="12529392" cy="94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8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7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>
                <a:solidFill>
                  <a:srgbClr val="FF0000"/>
                </a:solidFill>
              </a:rPr>
              <a:t>ПОРЯДОК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uk-UA" sz="2400" b="1" dirty="0">
                <a:solidFill>
                  <a:srgbClr val="FF0000"/>
                </a:solidFill>
              </a:rPr>
              <a:t/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розгляду звернень та повідомлень з приводу жорстокого поводження з дітьми або загрози його вчинення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 fontAlgn="base"/>
            <a:r>
              <a:rPr lang="uk-UA" b="1" dirty="0">
                <a:solidFill>
                  <a:srgbClr val="FF0000"/>
                </a:solidFill>
              </a:rPr>
              <a:t>(наказ Міністерства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соціальної політики 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внутрішніх справ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освіти і науки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України,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Міністерства охорони здоров’я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19.08.2014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uk-UA" b="1" dirty="0">
                <a:solidFill>
                  <a:srgbClr val="FF0000"/>
                </a:solidFill>
              </a:rPr>
              <a:t> № 564/836/945/577)</a:t>
            </a:r>
            <a:endParaRPr lang="ru-RU" b="1" dirty="0">
              <a:solidFill>
                <a:srgbClr val="FF0000"/>
              </a:solidFill>
            </a:endParaRPr>
          </a:p>
          <a:p>
            <a:pPr fontAlgn="base"/>
            <a:r>
              <a:rPr lang="ru-RU" sz="2000" b="1" dirty="0" err="1"/>
              <a:t>Заклади</a:t>
            </a:r>
            <a:r>
              <a:rPr lang="ru-RU" sz="2000" b="1" dirty="0"/>
              <a:t> освіти</a:t>
            </a:r>
            <a:r>
              <a:rPr lang="ru-RU" sz="2000" b="1" dirty="0" smtClean="0"/>
              <a:t>: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та </a:t>
            </a:r>
            <a:r>
              <a:rPr lang="ru-RU" dirty="0" err="1"/>
              <a:t>повідомлень</a:t>
            </a:r>
            <a:r>
              <a:rPr lang="ru-RU" dirty="0"/>
              <a:t> про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терміново</a:t>
            </a:r>
            <a:r>
              <a:rPr lang="ru-RU" dirty="0"/>
              <a:t> (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)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до </a:t>
            </a:r>
            <a:r>
              <a:rPr lang="ru-RU" dirty="0" err="1"/>
              <a:t>служби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про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у межах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в закладах освіти;</a:t>
            </a:r>
          </a:p>
          <a:p>
            <a:pPr fontAlgn="base"/>
            <a:r>
              <a:rPr lang="ru-RU" dirty="0" err="1"/>
              <a:t>організовують</a:t>
            </a:r>
            <a:r>
              <a:rPr lang="ru-RU" dirty="0"/>
              <a:t> роботу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освіти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роз’яснювальну</a:t>
            </a:r>
            <a:r>
              <a:rPr lang="ru-RU" dirty="0"/>
              <a:t> роботу з батьками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,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наслідкам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10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±ÑÐ»ÑÐ½Ð³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1214"/>
            <a:ext cx="9649072" cy="71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84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140</TotalTime>
  <Words>485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Заступник директора</dc:creator>
  <cp:lastModifiedBy>Віцько </cp:lastModifiedBy>
  <cp:revision>17</cp:revision>
  <cp:lastPrinted>2018-10-24T14:50:49Z</cp:lastPrinted>
  <dcterms:created xsi:type="dcterms:W3CDTF">2018-10-24T12:50:03Z</dcterms:created>
  <dcterms:modified xsi:type="dcterms:W3CDTF">2018-10-29T15:11:00Z</dcterms:modified>
</cp:coreProperties>
</file>